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66" r:id="rId3"/>
    <p:sldId id="267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26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7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1236" y="4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EC9C-7EE8-4A56-855D-18AC07DBDCAD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A21AD-3BA7-4B49-9DF1-2171993A801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434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C3EC70-F4BB-48E7-ABB8-9B7E359277E1}" type="datetimeFigureOut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69046-D62F-49D8-96B7-3C014DC234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371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Группа 103"/>
          <p:cNvGrpSpPr/>
          <p:nvPr/>
        </p:nvGrpSpPr>
        <p:grpSpPr>
          <a:xfrm>
            <a:off x="286013" y="4191000"/>
            <a:ext cx="11616798" cy="2513417"/>
            <a:chOff x="286013" y="4191000"/>
            <a:chExt cx="11616798" cy="2513417"/>
          </a:xfrm>
        </p:grpSpPr>
        <p:sp>
          <p:nvSpPr>
            <p:cNvPr id="8" name="Полилиния 5"/>
            <p:cNvSpPr>
              <a:spLocks/>
            </p:cNvSpPr>
            <p:nvPr/>
          </p:nvSpPr>
          <p:spPr bwMode="auto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Строка 6"/>
            <p:cNvSpPr>
              <a:spLocks noChangeShapeType="1"/>
            </p:cNvSpPr>
            <p:nvPr/>
          </p:nvSpPr>
          <p:spPr bwMode="auto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7"/>
            <p:cNvSpPr>
              <a:spLocks/>
            </p:cNvSpPr>
            <p:nvPr/>
          </p:nvSpPr>
          <p:spPr bwMode="auto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3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4" name="Полилиния 10"/>
            <p:cNvSpPr>
              <a:spLocks/>
            </p:cNvSpPr>
            <p:nvPr/>
          </p:nvSpPr>
          <p:spPr bwMode="auto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15" name="Полилиния 23"/>
            <p:cNvSpPr>
              <a:spLocks/>
            </p:cNvSpPr>
            <p:nvPr/>
          </p:nvSpPr>
          <p:spPr bwMode="auto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24"/>
            <p:cNvSpPr>
              <a:spLocks/>
            </p:cNvSpPr>
            <p:nvPr/>
          </p:nvSpPr>
          <p:spPr bwMode="auto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25"/>
            <p:cNvSpPr>
              <a:spLocks/>
            </p:cNvSpPr>
            <p:nvPr/>
          </p:nvSpPr>
          <p:spPr bwMode="auto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26"/>
            <p:cNvSpPr>
              <a:spLocks/>
            </p:cNvSpPr>
            <p:nvPr/>
          </p:nvSpPr>
          <p:spPr bwMode="auto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2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23" name="Полилиния 30"/>
            <p:cNvSpPr>
              <a:spLocks noEditPoints="1"/>
            </p:cNvSpPr>
            <p:nvPr/>
          </p:nvSpPr>
          <p:spPr bwMode="auto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31"/>
            <p:cNvSpPr>
              <a:spLocks/>
            </p:cNvSpPr>
            <p:nvPr/>
          </p:nvSpPr>
          <p:spPr bwMode="auto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32"/>
            <p:cNvSpPr>
              <a:spLocks/>
            </p:cNvSpPr>
            <p:nvPr/>
          </p:nvSpPr>
          <p:spPr bwMode="auto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33"/>
            <p:cNvSpPr>
              <a:spLocks/>
            </p:cNvSpPr>
            <p:nvPr/>
          </p:nvSpPr>
          <p:spPr bwMode="auto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34"/>
            <p:cNvSpPr>
              <a:spLocks/>
            </p:cNvSpPr>
            <p:nvPr/>
          </p:nvSpPr>
          <p:spPr bwMode="auto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73"/>
            <p:cNvSpPr>
              <a:spLocks/>
            </p:cNvSpPr>
            <p:nvPr/>
          </p:nvSpPr>
          <p:spPr bwMode="auto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74"/>
            <p:cNvSpPr>
              <a:spLocks/>
            </p:cNvSpPr>
            <p:nvPr/>
          </p:nvSpPr>
          <p:spPr bwMode="auto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75"/>
            <p:cNvSpPr>
              <a:spLocks/>
            </p:cNvSpPr>
            <p:nvPr/>
          </p:nvSpPr>
          <p:spPr bwMode="auto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Строка 76"/>
            <p:cNvSpPr>
              <a:spLocks noChangeShapeType="1"/>
            </p:cNvSpPr>
            <p:nvPr/>
          </p:nvSpPr>
          <p:spPr bwMode="auto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78"/>
            <p:cNvSpPr>
              <a:spLocks/>
            </p:cNvSpPr>
            <p:nvPr/>
          </p:nvSpPr>
          <p:spPr bwMode="auto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79"/>
            <p:cNvSpPr>
              <a:spLocks/>
            </p:cNvSpPr>
            <p:nvPr/>
          </p:nvSpPr>
          <p:spPr bwMode="auto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82"/>
            <p:cNvSpPr>
              <a:spLocks/>
            </p:cNvSpPr>
            <p:nvPr/>
          </p:nvSpPr>
          <p:spPr bwMode="auto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83"/>
            <p:cNvSpPr>
              <a:spLocks/>
            </p:cNvSpPr>
            <p:nvPr/>
          </p:nvSpPr>
          <p:spPr bwMode="auto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84"/>
            <p:cNvSpPr>
              <a:spLocks/>
            </p:cNvSpPr>
            <p:nvPr/>
          </p:nvSpPr>
          <p:spPr bwMode="auto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80"/>
            <p:cNvSpPr>
              <a:spLocks/>
            </p:cNvSpPr>
            <p:nvPr/>
          </p:nvSpPr>
          <p:spPr bwMode="auto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Полилиния 41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3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4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5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6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47" name="Полилиния 32"/>
            <p:cNvSpPr>
              <a:spLocks/>
            </p:cNvSpPr>
            <p:nvPr/>
          </p:nvSpPr>
          <p:spPr bwMode="auto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80"/>
            <p:cNvSpPr>
              <a:spLocks/>
            </p:cNvSpPr>
            <p:nvPr/>
          </p:nvSpPr>
          <p:spPr bwMode="auto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80"/>
            <p:cNvSpPr>
              <a:spLocks/>
            </p:cNvSpPr>
            <p:nvPr/>
          </p:nvSpPr>
          <p:spPr bwMode="auto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84"/>
            <p:cNvSpPr>
              <a:spLocks/>
            </p:cNvSpPr>
            <p:nvPr/>
          </p:nvSpPr>
          <p:spPr bwMode="auto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84"/>
            <p:cNvSpPr>
              <a:spLocks/>
            </p:cNvSpPr>
            <p:nvPr/>
          </p:nvSpPr>
          <p:spPr bwMode="auto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3" name="Полилиния 5"/>
            <p:cNvSpPr>
              <a:spLocks/>
            </p:cNvSpPr>
            <p:nvPr/>
          </p:nvSpPr>
          <p:spPr bwMode="auto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Строка 6"/>
            <p:cNvSpPr>
              <a:spLocks noChangeShapeType="1"/>
            </p:cNvSpPr>
            <p:nvPr/>
          </p:nvSpPr>
          <p:spPr bwMode="auto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7"/>
            <p:cNvSpPr>
              <a:spLocks/>
            </p:cNvSpPr>
            <p:nvPr/>
          </p:nvSpPr>
          <p:spPr bwMode="auto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6" name="Группа 55"/>
            <p:cNvGrpSpPr/>
            <p:nvPr/>
          </p:nvGrpSpPr>
          <p:grpSpPr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Полилиния 8"/>
              <p:cNvSpPr>
                <a:spLocks/>
              </p:cNvSpPr>
              <p:nvPr/>
            </p:nvSpPr>
            <p:spPr bwMode="auto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58" name="Полилиния 9"/>
              <p:cNvSpPr>
                <a:spLocks/>
              </p:cNvSpPr>
              <p:nvPr/>
            </p:nvSpPr>
            <p:spPr bwMode="auto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59" name="Полилиния 10"/>
            <p:cNvSpPr>
              <a:spLocks/>
            </p:cNvSpPr>
            <p:nvPr/>
          </p:nvSpPr>
          <p:spPr bwMode="auto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60" name="Полилиния 23"/>
            <p:cNvSpPr>
              <a:spLocks/>
            </p:cNvSpPr>
            <p:nvPr/>
          </p:nvSpPr>
          <p:spPr bwMode="auto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24"/>
            <p:cNvSpPr>
              <a:spLocks/>
            </p:cNvSpPr>
            <p:nvPr/>
          </p:nvSpPr>
          <p:spPr bwMode="auto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25"/>
            <p:cNvSpPr>
              <a:spLocks/>
            </p:cNvSpPr>
            <p:nvPr/>
          </p:nvSpPr>
          <p:spPr bwMode="auto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26"/>
            <p:cNvSpPr>
              <a:spLocks/>
            </p:cNvSpPr>
            <p:nvPr/>
          </p:nvSpPr>
          <p:spPr bwMode="auto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27"/>
            <p:cNvSpPr>
              <a:spLocks/>
            </p:cNvSpPr>
            <p:nvPr/>
          </p:nvSpPr>
          <p:spPr bwMode="auto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grpSp>
          <p:nvGrpSpPr>
            <p:cNvPr id="65" name="Группа 64"/>
            <p:cNvGrpSpPr/>
            <p:nvPr/>
          </p:nvGrpSpPr>
          <p:grpSpPr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Полилиния 28"/>
              <p:cNvSpPr>
                <a:spLocks/>
              </p:cNvSpPr>
              <p:nvPr/>
            </p:nvSpPr>
            <p:spPr bwMode="auto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29"/>
              <p:cNvSpPr>
                <a:spLocks/>
              </p:cNvSpPr>
              <p:nvPr/>
            </p:nvSpPr>
            <p:spPr bwMode="auto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68" name="Полилиния 30"/>
            <p:cNvSpPr>
              <a:spLocks noEditPoints="1"/>
            </p:cNvSpPr>
            <p:nvPr/>
          </p:nvSpPr>
          <p:spPr bwMode="auto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31"/>
            <p:cNvSpPr>
              <a:spLocks/>
            </p:cNvSpPr>
            <p:nvPr/>
          </p:nvSpPr>
          <p:spPr bwMode="auto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32"/>
            <p:cNvSpPr>
              <a:spLocks/>
            </p:cNvSpPr>
            <p:nvPr/>
          </p:nvSpPr>
          <p:spPr bwMode="auto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33"/>
            <p:cNvSpPr>
              <a:spLocks/>
            </p:cNvSpPr>
            <p:nvPr/>
          </p:nvSpPr>
          <p:spPr bwMode="auto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34"/>
            <p:cNvSpPr>
              <a:spLocks/>
            </p:cNvSpPr>
            <p:nvPr/>
          </p:nvSpPr>
          <p:spPr bwMode="auto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73"/>
            <p:cNvSpPr>
              <a:spLocks/>
            </p:cNvSpPr>
            <p:nvPr/>
          </p:nvSpPr>
          <p:spPr bwMode="auto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74"/>
            <p:cNvSpPr>
              <a:spLocks/>
            </p:cNvSpPr>
            <p:nvPr/>
          </p:nvSpPr>
          <p:spPr bwMode="auto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75"/>
            <p:cNvSpPr>
              <a:spLocks/>
            </p:cNvSpPr>
            <p:nvPr/>
          </p:nvSpPr>
          <p:spPr bwMode="auto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Строка 76"/>
            <p:cNvSpPr>
              <a:spLocks noChangeShapeType="1"/>
            </p:cNvSpPr>
            <p:nvPr/>
          </p:nvSpPr>
          <p:spPr bwMode="auto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78"/>
            <p:cNvSpPr>
              <a:spLocks/>
            </p:cNvSpPr>
            <p:nvPr/>
          </p:nvSpPr>
          <p:spPr bwMode="auto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Полилиния 79"/>
            <p:cNvSpPr>
              <a:spLocks/>
            </p:cNvSpPr>
            <p:nvPr/>
          </p:nvSpPr>
          <p:spPr bwMode="auto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Полилиния 82"/>
            <p:cNvSpPr>
              <a:spLocks/>
            </p:cNvSpPr>
            <p:nvPr/>
          </p:nvSpPr>
          <p:spPr bwMode="auto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Полилиния 83"/>
            <p:cNvSpPr>
              <a:spLocks/>
            </p:cNvSpPr>
            <p:nvPr/>
          </p:nvSpPr>
          <p:spPr bwMode="auto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Полилиния 84"/>
            <p:cNvSpPr>
              <a:spLocks/>
            </p:cNvSpPr>
            <p:nvPr/>
          </p:nvSpPr>
          <p:spPr bwMode="auto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Полилиния 80"/>
            <p:cNvSpPr>
              <a:spLocks/>
            </p:cNvSpPr>
            <p:nvPr/>
          </p:nvSpPr>
          <p:spPr bwMode="auto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Овал 82"/>
            <p:cNvSpPr/>
            <p:nvPr/>
          </p:nvSpPr>
          <p:spPr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4" name="Овал 83"/>
            <p:cNvSpPr/>
            <p:nvPr/>
          </p:nvSpPr>
          <p:spPr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5" name="Овал 84"/>
            <p:cNvSpPr/>
            <p:nvPr/>
          </p:nvSpPr>
          <p:spPr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86" name="Группа 85"/>
            <p:cNvGrpSpPr/>
            <p:nvPr/>
          </p:nvGrpSpPr>
          <p:grpSpPr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Полилиния 86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8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89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0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91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  <p:sp>
          <p:nvSpPr>
            <p:cNvPr id="92" name="Полилиния 32"/>
            <p:cNvSpPr>
              <a:spLocks/>
            </p:cNvSpPr>
            <p:nvPr/>
          </p:nvSpPr>
          <p:spPr bwMode="auto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80"/>
            <p:cNvSpPr>
              <a:spLocks/>
            </p:cNvSpPr>
            <p:nvPr/>
          </p:nvSpPr>
          <p:spPr bwMode="auto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80"/>
            <p:cNvSpPr>
              <a:spLocks/>
            </p:cNvSpPr>
            <p:nvPr/>
          </p:nvSpPr>
          <p:spPr bwMode="auto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84"/>
            <p:cNvSpPr>
              <a:spLocks/>
            </p:cNvSpPr>
            <p:nvPr/>
          </p:nvSpPr>
          <p:spPr bwMode="auto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84"/>
            <p:cNvSpPr>
              <a:spLocks/>
            </p:cNvSpPr>
            <p:nvPr/>
          </p:nvSpPr>
          <p:spPr bwMode="auto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Овал 96"/>
            <p:cNvSpPr/>
            <p:nvPr/>
          </p:nvSpPr>
          <p:spPr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98" name="Группа 97"/>
            <p:cNvGrpSpPr/>
            <p:nvPr/>
          </p:nvGrpSpPr>
          <p:grpSpPr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Полилиния 67"/>
              <p:cNvSpPr>
                <a:spLocks/>
              </p:cNvSpPr>
              <p:nvPr/>
            </p:nvSpPr>
            <p:spPr bwMode="auto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0" name="Полилиния 67"/>
              <p:cNvSpPr>
                <a:spLocks/>
              </p:cNvSpPr>
              <p:nvPr/>
            </p:nvSpPr>
            <p:spPr bwMode="auto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1" name="Полилиния 105"/>
              <p:cNvSpPr>
                <a:spLocks/>
              </p:cNvSpPr>
              <p:nvPr/>
            </p:nvSpPr>
            <p:spPr bwMode="auto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02" name="Полилиния 106"/>
              <p:cNvSpPr>
                <a:spLocks/>
              </p:cNvSpPr>
              <p:nvPr/>
            </p:nvSpPr>
            <p:spPr bwMode="auto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  <p:sp>
            <p:nvSpPr>
              <p:cNvPr id="103" name="Полилиния 106"/>
              <p:cNvSpPr>
                <a:spLocks/>
              </p:cNvSpPr>
              <p:nvPr/>
            </p:nvSpPr>
            <p:spPr bwMode="auto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144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719568"/>
            <a:ext cx="9144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038D-A533-4232-9027-FA76A8648FFE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6782813"/>
      </p:ext>
    </p:extLst>
  </p:cSld>
  <p:clrMapOvr>
    <a:masterClrMapping/>
  </p:clrMapOvr>
  <p:transition spd="med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22080" y="567651"/>
            <a:ext cx="164592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567652"/>
            <a:ext cx="7315200" cy="5452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6684-D08A-4996-B2B7-9E8AD2F23263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0738837"/>
      </p:ext>
    </p:extLst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A8D6-61CB-47CF-BA93-9D77189827BB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4311027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Группа 83"/>
          <p:cNvGrpSpPr/>
          <p:nvPr/>
        </p:nvGrpSpPr>
        <p:grpSpPr>
          <a:xfrm>
            <a:off x="-111192" y="56187"/>
            <a:ext cx="1187090" cy="6801813"/>
            <a:chOff x="-111192" y="56187"/>
            <a:chExt cx="1187090" cy="6801813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Овал 33"/>
            <p:cNvSpPr>
              <a:spLocks noChangeArrowheads="1"/>
            </p:cNvSpPr>
            <p:nvPr/>
          </p:nvSpPr>
          <p:spPr bwMode="auto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9" name="Группа 8"/>
            <p:cNvGrpSpPr/>
            <p:nvPr/>
          </p:nvGrpSpPr>
          <p:grpSpPr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Полилиния 9"/>
              <p:cNvSpPr>
                <a:spLocks/>
              </p:cNvSpPr>
              <p:nvPr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11" name="Полилиния 10"/>
              <p:cNvSpPr>
                <a:spLocks/>
              </p:cNvSpPr>
              <p:nvPr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11"/>
            <p:cNvSpPr>
              <a:spLocks/>
            </p:cNvSpPr>
            <p:nvPr/>
          </p:nvSpPr>
          <p:spPr bwMode="auto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/>
          </p:nvSpPr>
          <p:spPr bwMode="auto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/>
          </p:nvSpPr>
          <p:spPr bwMode="auto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/>
          </p:nvSpPr>
          <p:spPr bwMode="auto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6"/>
            <p:cNvSpPr>
              <a:spLocks/>
            </p:cNvSpPr>
            <p:nvPr/>
          </p:nvSpPr>
          <p:spPr bwMode="auto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Овал 33"/>
            <p:cNvSpPr>
              <a:spLocks noChangeArrowheads="1"/>
            </p:cNvSpPr>
            <p:nvPr/>
          </p:nvSpPr>
          <p:spPr bwMode="auto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27"/>
            <p:cNvSpPr>
              <a:spLocks/>
            </p:cNvSpPr>
            <p:nvPr/>
          </p:nvSpPr>
          <p:spPr bwMode="auto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олилиния 49"/>
            <p:cNvSpPr>
              <a:spLocks/>
            </p:cNvSpPr>
            <p:nvPr/>
          </p:nvSpPr>
          <p:spPr bwMode="auto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3" name="Группа 22"/>
            <p:cNvGrpSpPr/>
            <p:nvPr/>
          </p:nvGrpSpPr>
          <p:grpSpPr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Полилиния 5"/>
              <p:cNvSpPr>
                <a:spLocks/>
              </p:cNvSpPr>
              <p:nvPr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5" name="Строка 6"/>
              <p:cNvSpPr>
                <a:spLocks noChangeShapeType="1"/>
              </p:cNvSpPr>
              <p:nvPr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6" name="Полилиния 32"/>
              <p:cNvSpPr>
                <a:spLocks/>
              </p:cNvSpPr>
              <p:nvPr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7" name="Полилиния 33"/>
              <p:cNvSpPr>
                <a:spLocks/>
              </p:cNvSpPr>
              <p:nvPr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8" name="Полилиния 32"/>
              <p:cNvSpPr>
                <a:spLocks/>
              </p:cNvSpPr>
              <p:nvPr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Полилиния 29"/>
            <p:cNvSpPr>
              <a:spLocks/>
            </p:cNvSpPr>
            <p:nvPr/>
          </p:nvSpPr>
          <p:spPr bwMode="auto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Полилиния 31"/>
            <p:cNvSpPr/>
            <p:nvPr/>
          </p:nvSpPr>
          <p:spPr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3" name="Группа 32"/>
            <p:cNvGrpSpPr/>
            <p:nvPr/>
          </p:nvGrpSpPr>
          <p:grpSpPr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Полилиния 33"/>
              <p:cNvSpPr>
                <a:spLocks/>
              </p:cNvSpPr>
              <p:nvPr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5" name="Полилиния 35"/>
              <p:cNvSpPr>
                <a:spLocks/>
              </p:cNvSpPr>
              <p:nvPr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6" name="Полилиния 41"/>
              <p:cNvSpPr>
                <a:spLocks/>
              </p:cNvSpPr>
              <p:nvPr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7" name="Полилиния 41"/>
              <p:cNvSpPr>
                <a:spLocks/>
              </p:cNvSpPr>
              <p:nvPr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8" name="Полилиния 42"/>
              <p:cNvSpPr>
                <a:spLocks/>
              </p:cNvSpPr>
              <p:nvPr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grpSp>
        <p:nvGrpSpPr>
          <p:cNvPr id="83" name="Группа 82"/>
          <p:cNvGrpSpPr/>
          <p:nvPr/>
        </p:nvGrpSpPr>
        <p:grpSpPr>
          <a:xfrm>
            <a:off x="10666412" y="2618021"/>
            <a:ext cx="1376735" cy="4239979"/>
            <a:chOff x="10666412" y="2618021"/>
            <a:chExt cx="1376735" cy="4239979"/>
          </a:xfrm>
        </p:grpSpPr>
        <p:sp>
          <p:nvSpPr>
            <p:cNvPr id="82" name="Полилиния 13"/>
            <p:cNvSpPr>
              <a:spLocks noEditPoints="1"/>
            </p:cNvSpPr>
            <p:nvPr/>
          </p:nvSpPr>
          <p:spPr bwMode="auto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23"/>
            <p:cNvSpPr>
              <a:spLocks/>
            </p:cNvSpPr>
            <p:nvPr/>
          </p:nvSpPr>
          <p:spPr bwMode="auto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27"/>
            <p:cNvSpPr>
              <a:spLocks/>
            </p:cNvSpPr>
            <p:nvPr/>
          </p:nvSpPr>
          <p:spPr bwMode="auto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3" name="Полилиния 5"/>
            <p:cNvSpPr>
              <a:spLocks/>
            </p:cNvSpPr>
            <p:nvPr/>
          </p:nvSpPr>
          <p:spPr bwMode="auto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Строка 6"/>
            <p:cNvSpPr>
              <a:spLocks noChangeShapeType="1"/>
            </p:cNvSpPr>
            <p:nvPr/>
          </p:nvSpPr>
          <p:spPr bwMode="auto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0"/>
            <p:cNvSpPr>
              <a:spLocks/>
            </p:cNvSpPr>
            <p:nvPr/>
          </p:nvSpPr>
          <p:spPr bwMode="auto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dirty="0"/>
            </a:p>
          </p:txBody>
        </p:sp>
        <p:sp>
          <p:nvSpPr>
            <p:cNvPr id="46" name="Полилиния 25"/>
            <p:cNvSpPr>
              <a:spLocks/>
            </p:cNvSpPr>
            <p:nvPr/>
          </p:nvSpPr>
          <p:spPr bwMode="auto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26"/>
            <p:cNvSpPr>
              <a:spLocks/>
            </p:cNvSpPr>
            <p:nvPr/>
          </p:nvSpPr>
          <p:spPr bwMode="auto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31"/>
            <p:cNvSpPr>
              <a:spLocks/>
            </p:cNvSpPr>
            <p:nvPr/>
          </p:nvSpPr>
          <p:spPr bwMode="auto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49"/>
            <p:cNvSpPr>
              <a:spLocks/>
            </p:cNvSpPr>
            <p:nvPr/>
          </p:nvSpPr>
          <p:spPr bwMode="auto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0"/>
            <p:cNvSpPr>
              <a:spLocks/>
            </p:cNvSpPr>
            <p:nvPr/>
          </p:nvSpPr>
          <p:spPr bwMode="auto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2" name="Строка 76"/>
            <p:cNvSpPr>
              <a:spLocks noChangeShapeType="1"/>
            </p:cNvSpPr>
            <p:nvPr/>
          </p:nvSpPr>
          <p:spPr bwMode="auto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3" name="Полилиния 78"/>
            <p:cNvSpPr>
              <a:spLocks/>
            </p:cNvSpPr>
            <p:nvPr/>
          </p:nvSpPr>
          <p:spPr bwMode="auto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79"/>
            <p:cNvSpPr>
              <a:spLocks/>
            </p:cNvSpPr>
            <p:nvPr/>
          </p:nvSpPr>
          <p:spPr bwMode="auto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82"/>
            <p:cNvSpPr>
              <a:spLocks/>
            </p:cNvSpPr>
            <p:nvPr/>
          </p:nvSpPr>
          <p:spPr bwMode="auto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84"/>
            <p:cNvSpPr>
              <a:spLocks/>
            </p:cNvSpPr>
            <p:nvPr/>
          </p:nvSpPr>
          <p:spPr bwMode="auto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80"/>
            <p:cNvSpPr>
              <a:spLocks/>
            </p:cNvSpPr>
            <p:nvPr/>
          </p:nvSpPr>
          <p:spPr bwMode="auto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84"/>
            <p:cNvSpPr>
              <a:spLocks/>
            </p:cNvSpPr>
            <p:nvPr/>
          </p:nvSpPr>
          <p:spPr bwMode="auto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59" name="Группа 58"/>
            <p:cNvGrpSpPr/>
            <p:nvPr/>
          </p:nvGrpSpPr>
          <p:grpSpPr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Полилиния 83"/>
              <p:cNvSpPr>
                <a:spLocks/>
              </p:cNvSpPr>
              <p:nvPr/>
            </p:nvSpPr>
            <p:spPr bwMode="auto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6" name="Полилиния 80"/>
              <p:cNvSpPr>
                <a:spLocks/>
              </p:cNvSpPr>
              <p:nvPr/>
            </p:nvSpPr>
            <p:spPr bwMode="auto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7" name="Полилиния 84"/>
              <p:cNvSpPr>
                <a:spLocks/>
              </p:cNvSpPr>
              <p:nvPr/>
            </p:nvSpPr>
            <p:spPr bwMode="auto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grpSp>
          <p:nvGrpSpPr>
            <p:cNvPr id="60" name="Группа 59"/>
            <p:cNvGrpSpPr/>
            <p:nvPr/>
          </p:nvGrpSpPr>
          <p:grpSpPr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Полилиния 32"/>
              <p:cNvSpPr>
                <a:spLocks/>
              </p:cNvSpPr>
              <p:nvPr/>
            </p:nvSpPr>
            <p:spPr bwMode="auto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2" name="Полилиния 33"/>
              <p:cNvSpPr>
                <a:spLocks/>
              </p:cNvSpPr>
              <p:nvPr/>
            </p:nvSpPr>
            <p:spPr bwMode="auto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3" name="Полилиния 32"/>
              <p:cNvSpPr>
                <a:spLocks/>
              </p:cNvSpPr>
              <p:nvPr/>
            </p:nvSpPr>
            <p:spPr bwMode="auto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4" name="Овал 63"/>
              <p:cNvSpPr/>
              <p:nvPr/>
            </p:nvSpPr>
            <p:spPr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709738"/>
            <a:ext cx="9144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33163209"/>
      </p:ext>
    </p:extLst>
  </p:cSld>
  <p:clrMapOvr>
    <a:masterClrMapping/>
  </p:clrMapOvr>
  <p:transition spd="med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4999"/>
            <a:ext cx="438912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7E7D-B1C3-4D38-A3E7-DB661474DFA3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3528258"/>
      </p:ext>
    </p:extLst>
  </p:cSld>
  <p:clrMapOvr>
    <a:masterClrMapping/>
  </p:clrMapOvr>
  <p:transition spd="med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905000"/>
            <a:ext cx="438912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88106"/>
            <a:ext cx="438912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5A98-BAEE-4D67-82E9-CE341A8B1BD7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8042242"/>
      </p:ext>
    </p:extLst>
  </p:cSld>
  <p:clrMapOvr>
    <a:masterClrMapping/>
  </p:clrMapOvr>
  <p:transition spd="med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F3676-3175-4B01-98B5-6DAE028379AE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4868746"/>
      </p:ext>
    </p:extLst>
  </p:cSld>
  <p:clrMapOvr>
    <a:masterClrMapping/>
  </p:clrMapOvr>
  <p:transition spd="med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E93-8C9D-445F-8DF8-8B1CC97CC7C0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4987587"/>
      </p:ext>
    </p:extLst>
  </p:cSld>
  <p:clrMapOvr>
    <a:masterClrMapping/>
  </p:clrMapOvr>
  <p:transition spd="med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6440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8200"/>
            <a:ext cx="64008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724" y="4258426"/>
            <a:ext cx="3203448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4EF1E-763C-49B4-B17B-F97011BFC2C2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366461"/>
      </p:ext>
    </p:extLst>
  </p:cSld>
  <p:clrMapOvr>
    <a:masterClrMapping/>
  </p:clrMapOvr>
  <p:transition spd="med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9" name="Полилиния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9248" y="1993392"/>
            <a:ext cx="32004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198" y="838200"/>
            <a:ext cx="64008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9248" y="4255008"/>
            <a:ext cx="32004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0FDC-A43D-4B5A-B091-F5339D0144BE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3148578"/>
      </p:ext>
    </p:extLst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Группа 62"/>
          <p:cNvGrpSpPr/>
          <p:nvPr/>
        </p:nvGrpSpPr>
        <p:grpSpPr>
          <a:xfrm>
            <a:off x="11123612" y="4051301"/>
            <a:ext cx="965215" cy="2807461"/>
            <a:chOff x="11123612" y="4051301"/>
            <a:chExt cx="965215" cy="2807461"/>
          </a:xfrm>
        </p:grpSpPr>
        <p:sp>
          <p:nvSpPr>
            <p:cNvPr id="38" name="Полилиния 44"/>
            <p:cNvSpPr>
              <a:spLocks/>
            </p:cNvSpPr>
            <p:nvPr userDrawn="1"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9" name="Строка 45"/>
            <p:cNvSpPr>
              <a:spLocks noChangeShapeType="1"/>
            </p:cNvSpPr>
            <p:nvPr userDrawn="1"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0" name="Полилиния 46"/>
            <p:cNvSpPr>
              <a:spLocks/>
            </p:cNvSpPr>
            <p:nvPr userDrawn="1"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7"/>
            <p:cNvSpPr>
              <a:spLocks/>
            </p:cNvSpPr>
            <p:nvPr userDrawn="1"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8"/>
            <p:cNvSpPr>
              <a:spLocks/>
            </p:cNvSpPr>
            <p:nvPr userDrawn="1"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9"/>
            <p:cNvSpPr>
              <a:spLocks/>
            </p:cNvSpPr>
            <p:nvPr userDrawn="1"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10"/>
            <p:cNvSpPr>
              <a:spLocks/>
            </p:cNvSpPr>
            <p:nvPr userDrawn="1"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16"/>
            <p:cNvSpPr>
              <a:spLocks/>
            </p:cNvSpPr>
            <p:nvPr userDrawn="1"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18"/>
            <p:cNvSpPr>
              <a:spLocks/>
            </p:cNvSpPr>
            <p:nvPr userDrawn="1"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4450" y="1370013"/>
            <a:ext cx="1198563" cy="5487987"/>
            <a:chOff x="44450" y="1370013"/>
            <a:chExt cx="1198563" cy="5487987"/>
          </a:xfrm>
        </p:grpSpPr>
        <p:sp>
          <p:nvSpPr>
            <p:cNvPr id="9" name="Полилиния 5"/>
            <p:cNvSpPr>
              <a:spLocks/>
            </p:cNvSpPr>
            <p:nvPr userDrawn="1"/>
          </p:nvSpPr>
          <p:spPr bwMode="auto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Строка 6"/>
            <p:cNvSpPr>
              <a:spLocks noChangeShapeType="1"/>
            </p:cNvSpPr>
            <p:nvPr userDrawn="1"/>
          </p:nvSpPr>
          <p:spPr bwMode="auto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7"/>
            <p:cNvSpPr>
              <a:spLocks/>
            </p:cNvSpPr>
            <p:nvPr userDrawn="1"/>
          </p:nvSpPr>
          <p:spPr bwMode="auto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8"/>
            <p:cNvSpPr>
              <a:spLocks/>
            </p:cNvSpPr>
            <p:nvPr userDrawn="1"/>
          </p:nvSpPr>
          <p:spPr bwMode="auto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12"/>
            <p:cNvSpPr>
              <a:spLocks/>
            </p:cNvSpPr>
            <p:nvPr userDrawn="1"/>
          </p:nvSpPr>
          <p:spPr bwMode="auto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13"/>
            <p:cNvSpPr>
              <a:spLocks/>
            </p:cNvSpPr>
            <p:nvPr userDrawn="1"/>
          </p:nvSpPr>
          <p:spPr bwMode="auto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14"/>
            <p:cNvSpPr>
              <a:spLocks/>
            </p:cNvSpPr>
            <p:nvPr userDrawn="1"/>
          </p:nvSpPr>
          <p:spPr bwMode="auto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15"/>
            <p:cNvSpPr>
              <a:spLocks/>
            </p:cNvSpPr>
            <p:nvPr userDrawn="1"/>
          </p:nvSpPr>
          <p:spPr bwMode="auto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Строка 14"/>
            <p:cNvSpPr>
              <a:spLocks noChangeShapeType="1"/>
            </p:cNvSpPr>
            <p:nvPr userDrawn="1"/>
          </p:nvSpPr>
          <p:spPr bwMode="auto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17"/>
            <p:cNvSpPr>
              <a:spLocks/>
            </p:cNvSpPr>
            <p:nvPr userDrawn="1"/>
          </p:nvSpPr>
          <p:spPr bwMode="auto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18"/>
            <p:cNvSpPr>
              <a:spLocks/>
            </p:cNvSpPr>
            <p:nvPr userDrawn="1"/>
          </p:nvSpPr>
          <p:spPr bwMode="auto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19"/>
            <p:cNvSpPr>
              <a:spLocks/>
            </p:cNvSpPr>
            <p:nvPr userDrawn="1"/>
          </p:nvSpPr>
          <p:spPr bwMode="auto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20"/>
            <p:cNvSpPr>
              <a:spLocks/>
            </p:cNvSpPr>
            <p:nvPr userDrawn="1"/>
          </p:nvSpPr>
          <p:spPr bwMode="auto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Полилиния 21"/>
            <p:cNvSpPr>
              <a:spLocks/>
            </p:cNvSpPr>
            <p:nvPr userDrawn="1"/>
          </p:nvSpPr>
          <p:spPr bwMode="auto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Полилиния 22"/>
            <p:cNvSpPr>
              <a:spLocks/>
            </p:cNvSpPr>
            <p:nvPr userDrawn="1"/>
          </p:nvSpPr>
          <p:spPr bwMode="auto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23"/>
            <p:cNvSpPr>
              <a:spLocks/>
            </p:cNvSpPr>
            <p:nvPr userDrawn="1"/>
          </p:nvSpPr>
          <p:spPr bwMode="auto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24"/>
            <p:cNvSpPr>
              <a:spLocks/>
            </p:cNvSpPr>
            <p:nvPr userDrawn="1"/>
          </p:nvSpPr>
          <p:spPr bwMode="auto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Строка 27"/>
            <p:cNvSpPr>
              <a:spLocks noChangeShapeType="1"/>
            </p:cNvSpPr>
            <p:nvPr userDrawn="1"/>
          </p:nvSpPr>
          <p:spPr bwMode="auto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26"/>
            <p:cNvSpPr>
              <a:spLocks/>
            </p:cNvSpPr>
            <p:nvPr userDrawn="1"/>
          </p:nvSpPr>
          <p:spPr bwMode="auto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28" name="Группа 27"/>
            <p:cNvGrpSpPr/>
            <p:nvPr userDrawn="1"/>
          </p:nvGrpSpPr>
          <p:grpSpPr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Полилиния 28"/>
              <p:cNvSpPr>
                <a:spLocks/>
              </p:cNvSpPr>
              <p:nvPr userDrawn="1"/>
            </p:nvSpPr>
            <p:spPr bwMode="auto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30" name="Полилиния 29"/>
              <p:cNvSpPr>
                <a:spLocks/>
              </p:cNvSpPr>
              <p:nvPr userDrawn="1"/>
            </p:nvSpPr>
            <p:spPr bwMode="auto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31" name="Овал 30"/>
            <p:cNvSpPr>
              <a:spLocks noChangeArrowheads="1"/>
            </p:cNvSpPr>
            <p:nvPr userDrawn="1"/>
          </p:nvSpPr>
          <p:spPr bwMode="auto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31"/>
            <p:cNvSpPr>
              <a:spLocks/>
            </p:cNvSpPr>
            <p:nvPr userDrawn="1"/>
          </p:nvSpPr>
          <p:spPr bwMode="auto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32"/>
            <p:cNvSpPr>
              <a:spLocks/>
            </p:cNvSpPr>
            <p:nvPr userDrawn="1"/>
          </p:nvSpPr>
          <p:spPr bwMode="auto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33"/>
            <p:cNvSpPr>
              <a:spLocks/>
            </p:cNvSpPr>
            <p:nvPr userDrawn="1"/>
          </p:nvSpPr>
          <p:spPr bwMode="auto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5" name="Полилиния 38"/>
            <p:cNvSpPr>
              <a:spLocks/>
            </p:cNvSpPr>
            <p:nvPr userDrawn="1"/>
          </p:nvSpPr>
          <p:spPr bwMode="auto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6" name="Полилиния 39"/>
            <p:cNvSpPr>
              <a:spLocks/>
            </p:cNvSpPr>
            <p:nvPr userDrawn="1"/>
          </p:nvSpPr>
          <p:spPr bwMode="auto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7" name="Полилиния 40"/>
            <p:cNvSpPr>
              <a:spLocks/>
            </p:cNvSpPr>
            <p:nvPr userDrawn="1"/>
          </p:nvSpPr>
          <p:spPr bwMode="auto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Овал 33"/>
            <p:cNvSpPr>
              <a:spLocks noChangeArrowheads="1"/>
            </p:cNvSpPr>
            <p:nvPr userDrawn="1"/>
          </p:nvSpPr>
          <p:spPr bwMode="auto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18"/>
            <p:cNvSpPr>
              <a:spLocks/>
            </p:cNvSpPr>
            <p:nvPr userDrawn="1"/>
          </p:nvSpPr>
          <p:spPr bwMode="auto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49" name="Группа 48"/>
            <p:cNvGrpSpPr/>
            <p:nvPr userDrawn="1"/>
          </p:nvGrpSpPr>
          <p:grpSpPr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Полилиния 5"/>
              <p:cNvSpPr>
                <a:spLocks/>
              </p:cNvSpPr>
              <p:nvPr userDrawn="1"/>
            </p:nvSpPr>
            <p:spPr bwMode="auto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1" name="Строка 6"/>
              <p:cNvSpPr>
                <a:spLocks noChangeShapeType="1"/>
              </p:cNvSpPr>
              <p:nvPr userDrawn="1"/>
            </p:nvSpPr>
            <p:spPr bwMode="auto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2" name="Полилиния 32"/>
              <p:cNvSpPr>
                <a:spLocks/>
              </p:cNvSpPr>
              <p:nvPr userDrawn="1"/>
            </p:nvSpPr>
            <p:spPr bwMode="auto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3" name="Полилиния 33"/>
              <p:cNvSpPr>
                <a:spLocks/>
              </p:cNvSpPr>
              <p:nvPr userDrawn="1"/>
            </p:nvSpPr>
            <p:spPr bwMode="auto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4" name="Полилиния 32"/>
              <p:cNvSpPr>
                <a:spLocks/>
              </p:cNvSpPr>
              <p:nvPr userDrawn="1"/>
            </p:nvSpPr>
            <p:spPr bwMode="auto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5" name="Овал 54"/>
              <p:cNvSpPr/>
              <p:nvPr userDrawn="1"/>
            </p:nvSpPr>
            <p:spPr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6" name="Группа 55"/>
            <p:cNvGrpSpPr/>
            <p:nvPr userDrawn="1"/>
          </p:nvGrpSpPr>
          <p:grpSpPr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Полилиния 56"/>
              <p:cNvSpPr>
                <a:spLocks/>
              </p:cNvSpPr>
              <p:nvPr userDrawn="1"/>
            </p:nvSpPr>
            <p:spPr bwMode="auto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8" name="Полилиния 35"/>
              <p:cNvSpPr>
                <a:spLocks/>
              </p:cNvSpPr>
              <p:nvPr userDrawn="1"/>
            </p:nvSpPr>
            <p:spPr bwMode="auto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59" name="Полилиния 41"/>
              <p:cNvSpPr>
                <a:spLocks/>
              </p:cNvSpPr>
              <p:nvPr userDrawn="1"/>
            </p:nvSpPr>
            <p:spPr bwMode="auto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0" name="Полилиния 41"/>
              <p:cNvSpPr>
                <a:spLocks/>
              </p:cNvSpPr>
              <p:nvPr userDrawn="1"/>
            </p:nvSpPr>
            <p:spPr bwMode="auto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61" name="Полилиния 42"/>
              <p:cNvSpPr>
                <a:spLocks/>
              </p:cNvSpPr>
              <p:nvPr userDrawn="1"/>
            </p:nvSpPr>
            <p:spPr bwMode="auto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ru-RU" dirty="0"/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5656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900823"/>
            <a:ext cx="9144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59887" y="6400800"/>
            <a:ext cx="2094705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AB6F22D-34FA-43A4-B48A-40A230D6062C}" type="datetime1">
              <a:rPr lang="ru-RU" smtClean="0"/>
              <a:pPr/>
              <a:t>16.01.2014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38200" y="6400800"/>
            <a:ext cx="800100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737975" y="6400800"/>
            <a:ext cx="41863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84FD59D-33F1-4A76-843D-E67207CAFE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7200" b="0" i="0" dirty="0" smtClean="0">
                <a:solidFill>
                  <a:srgbClr val="1D5253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  <a:latin typeface="Century Schoolbook"/>
                <a:ea typeface="+mj-ea"/>
                <a:cs typeface="+mj-cs"/>
              </a:rPr>
              <a:t>Книги юбиляры</a:t>
            </a:r>
            <a:endParaRPr lang="ru-RU" sz="7200" b="0" i="0" dirty="0">
              <a:solidFill>
                <a:srgbClr val="1D5253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  <a:latin typeface="Century Schoolbook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10"/>
              </a:spcBef>
              <a:buNone/>
            </a:pPr>
            <a:r>
              <a:rPr lang="ru-RU" sz="8000" b="0" i="0" dirty="0" smtClean="0">
                <a:solidFill>
                  <a:srgbClr val="0070C0"/>
                </a:solidFill>
                <a:effectLst>
                  <a:outerShdw blurRad="50800" algn="ctr">
                    <a:prstClr val="black">
                      <a:alpha val="35000"/>
                    </a:prstClr>
                  </a:outerShdw>
                </a:effectLst>
              </a:rPr>
              <a:t>2014</a:t>
            </a:r>
            <a:endParaRPr lang="ru-RU" sz="8000" b="0" i="0" dirty="0">
              <a:solidFill>
                <a:srgbClr val="0070C0"/>
              </a:solidFill>
              <a:effectLst>
                <a:outerShdw blurRad="50800" algn="ctr">
                  <a:prstClr val="black">
                    <a:alpha val="3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6759481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    175 лет тому назад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524000" y="1900238"/>
            <a:ext cx="6446838" cy="4114800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sz="2900" b="1" dirty="0" smtClean="0"/>
              <a:t>Михаил Юрьевич Лермонтов закончил поэму «Мцыри» </a:t>
            </a:r>
          </a:p>
          <a:p>
            <a:pPr lvl="0"/>
            <a:r>
              <a:rPr lang="ru-RU" sz="2500" dirty="0" smtClean="0"/>
              <a:t>(1839)</a:t>
            </a:r>
          </a:p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19" y="259524"/>
            <a:ext cx="1228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4990" y="1449496"/>
            <a:ext cx="2894616" cy="39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9849" y="5031940"/>
            <a:ext cx="18192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35685" y="221945"/>
            <a:ext cx="19907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Облако 12"/>
          <p:cNvSpPr/>
          <p:nvPr/>
        </p:nvSpPr>
        <p:spPr>
          <a:xfrm rot="10800000" flipH="1" flipV="1">
            <a:off x="2705621" y="2956143"/>
            <a:ext cx="5724393" cy="3231713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/>
              <a:t>В автографе поэма была названа «</a:t>
            </a:r>
            <a:r>
              <a:rPr lang="ru-RU" sz="1000" dirty="0" err="1" smtClean="0"/>
              <a:t>Бэри</a:t>
            </a:r>
            <a:r>
              <a:rPr lang="ru-RU" sz="1000" dirty="0" smtClean="0"/>
              <a:t>» с примечанием: «</a:t>
            </a:r>
            <a:r>
              <a:rPr lang="ru-RU" sz="1000" dirty="0" err="1" smtClean="0"/>
              <a:t>Бэри</a:t>
            </a:r>
            <a:r>
              <a:rPr lang="ru-RU" sz="1000" dirty="0" smtClean="0"/>
              <a:t>, по-грузински монах». Там же, на л. 3 сначала был написан эпиграф: «</a:t>
            </a:r>
            <a:r>
              <a:rPr lang="ru-RU" sz="1000" dirty="0" err="1" smtClean="0"/>
              <a:t>On</a:t>
            </a:r>
            <a:r>
              <a:rPr lang="ru-RU" sz="1000" dirty="0" smtClean="0"/>
              <a:t> </a:t>
            </a:r>
            <a:r>
              <a:rPr lang="ru-RU" sz="1000" dirty="0" err="1" smtClean="0"/>
              <a:t>n’a</a:t>
            </a:r>
            <a:r>
              <a:rPr lang="ru-RU" sz="1000" dirty="0" smtClean="0"/>
              <a:t> </a:t>
            </a:r>
            <a:r>
              <a:rPr lang="ru-RU" sz="1000" dirty="0" err="1" smtClean="0"/>
              <a:t>qu’une</a:t>
            </a:r>
            <a:r>
              <a:rPr lang="ru-RU" sz="1000" dirty="0" smtClean="0"/>
              <a:t> </a:t>
            </a:r>
            <a:r>
              <a:rPr lang="ru-RU" sz="1000" dirty="0" err="1" smtClean="0"/>
              <a:t>seule</a:t>
            </a:r>
            <a:r>
              <a:rPr lang="ru-RU" sz="1000" dirty="0" smtClean="0"/>
              <a:t> </a:t>
            </a:r>
            <a:r>
              <a:rPr lang="ru-RU" sz="1000" dirty="0" err="1" smtClean="0"/>
              <a:t>patrie</a:t>
            </a:r>
            <a:r>
              <a:rPr lang="ru-RU" sz="1000" dirty="0" smtClean="0"/>
              <a:t>» («У каждого есть только одно отечество»), позже зачеркнутый Лермонтовым и замененный эпиграфом из 1-й Книги царств, гл. 14 («Вкушая </a:t>
            </a:r>
            <a:r>
              <a:rPr lang="ru-RU" sz="1000" dirty="0" err="1" smtClean="0"/>
              <a:t>вкусих</a:t>
            </a:r>
            <a:r>
              <a:rPr lang="ru-RU" sz="1000" dirty="0" smtClean="0"/>
              <a:t> мало меда, и се аз умираю»). Этот библейский эпиграф имеет символическое значение нарушения запрета. Самим же поэтом было заменено заглавие, и в сборник «Стихотворения М. Лермонтова» поэма вошла под названием «Мцыри». По-грузински «</a:t>
            </a:r>
            <a:r>
              <a:rPr lang="ru-RU" sz="1000" dirty="0" err="1" smtClean="0"/>
              <a:t>мцыри</a:t>
            </a:r>
            <a:r>
              <a:rPr lang="ru-RU" sz="1000" dirty="0" smtClean="0"/>
              <a:t>» означает, во-первых, «послушник», а во-вторых, «пришелец», «чужеземец», прибывший добровольно или привезенный насильственно из чужих краев, одинокий человек, не имеющий родных, близких.</a:t>
            </a:r>
            <a:endParaRPr lang="ru-RU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11474" y="4496844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                   170 лет со времени написания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524000" y="1900238"/>
            <a:ext cx="6446838" cy="4114800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2900" b="1" dirty="0" smtClean="0"/>
              <a:t>Х.К. Андерсеном сказки «Снежная королева» </a:t>
            </a:r>
          </a:p>
          <a:p>
            <a:pPr lvl="0"/>
            <a:r>
              <a:rPr lang="ru-RU" sz="2100" dirty="0" smtClean="0"/>
              <a:t>(1844)</a:t>
            </a:r>
          </a:p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706" y="535098"/>
            <a:ext cx="18954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9730" y="1700015"/>
            <a:ext cx="3246848" cy="438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9513" y="5609312"/>
            <a:ext cx="2857500" cy="1085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19635" y="184368"/>
            <a:ext cx="204787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516" y="1925485"/>
            <a:ext cx="9906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Облако 13"/>
          <p:cNvSpPr/>
          <p:nvPr/>
        </p:nvSpPr>
        <p:spPr>
          <a:xfrm>
            <a:off x="2622325" y="3632547"/>
            <a:ext cx="4880766" cy="226721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«Снежная королева» — прекрасная сказка великого датского сказочника </a:t>
            </a:r>
            <a:r>
              <a:rPr lang="ru-RU" sz="1400" dirty="0" err="1" smtClean="0"/>
              <a:t>Ганса</a:t>
            </a:r>
            <a:r>
              <a:rPr lang="ru-RU" sz="1400" dirty="0" smtClean="0"/>
              <a:t> </a:t>
            </a:r>
            <a:r>
              <a:rPr lang="ru-RU" sz="1400" dirty="0" err="1" smtClean="0"/>
              <a:t>Христиана</a:t>
            </a:r>
            <a:r>
              <a:rPr lang="ru-RU" sz="1400" dirty="0" smtClean="0"/>
              <a:t> Андерсена о настоящей дружбе, преданности и нежной любви, о победе доброго человеческого сердца над злом.</a:t>
            </a:r>
            <a:endParaRPr lang="ru-RU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6318" y="4409161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170 лет со времени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524000" y="1900238"/>
            <a:ext cx="6446838" cy="4114800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sz="2900" b="1" dirty="0" smtClean="0"/>
              <a:t> выхода романа А. Дюма «Три мушкетера»</a:t>
            </a:r>
          </a:p>
          <a:p>
            <a:pPr lvl="0"/>
            <a:r>
              <a:rPr lang="ru-RU" sz="2900" b="1" dirty="0" smtClean="0"/>
              <a:t> (1844)</a:t>
            </a:r>
          </a:p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46" y="484993"/>
            <a:ext cx="1240077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5244" y="1358943"/>
            <a:ext cx="31051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2658" y="2263688"/>
            <a:ext cx="16764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6043" y="0"/>
            <a:ext cx="1895475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Облако 12"/>
          <p:cNvSpPr/>
          <p:nvPr/>
        </p:nvSpPr>
        <p:spPr>
          <a:xfrm>
            <a:off x="2542783" y="2855935"/>
            <a:ext cx="5661765" cy="3093928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Юный гасконец </a:t>
            </a:r>
            <a:r>
              <a:rPr lang="ru-RU" sz="1200" dirty="0" err="1" smtClean="0"/>
              <a:t>д'Артаньян</a:t>
            </a:r>
            <a:r>
              <a:rPr lang="ru-RU" sz="1200" dirty="0" smtClean="0"/>
              <a:t> полон дерзких планов покорить Париж. Его ловкость и проворство, жизнерадостность и благородство привлекают к нему не только друзей, но и врагов, которые хотели бы видеть этого мужественного и преданного человека на своей стороне. Преданные своим королю и королеве, три мушкетера и </a:t>
            </a:r>
            <a:r>
              <a:rPr lang="ru-RU" sz="1200" dirty="0" err="1" smtClean="0"/>
              <a:t>д'Артаньян</a:t>
            </a:r>
            <a:r>
              <a:rPr lang="ru-RU" sz="1200" dirty="0" smtClean="0"/>
              <a:t> живут жизнью, полной заговоров, интриг, поединков и подвигов. Они всегда действуют сообща, а девиз «Один за всех и все за одного» приводит их к победе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3480" y="448431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       160 лет со времени выхода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524000" y="1900238"/>
            <a:ext cx="6446838" cy="4114800"/>
          </a:xfrm>
        </p:spPr>
        <p:txBody>
          <a:bodyPr>
            <a:normAutofit fontScale="975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0"/>
            <a:r>
              <a:rPr lang="ru-RU" sz="2900" b="1" dirty="0" smtClean="0"/>
              <a:t>повести И.С. Тургенева «</a:t>
            </a:r>
            <a:r>
              <a:rPr lang="ru-RU" sz="2900" b="1" dirty="0" err="1" smtClean="0"/>
              <a:t>Муму</a:t>
            </a:r>
            <a:r>
              <a:rPr lang="ru-RU" sz="2900" b="1" dirty="0" smtClean="0"/>
              <a:t>» </a:t>
            </a:r>
          </a:p>
          <a:p>
            <a:pPr lvl="0"/>
            <a:r>
              <a:rPr lang="ru-RU" sz="2900" b="1" dirty="0" smtClean="0"/>
              <a:t>(1854)</a:t>
            </a:r>
          </a:p>
          <a:p>
            <a:pPr lvl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72" y="372259"/>
            <a:ext cx="19050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8017" y="0"/>
            <a:ext cx="21907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80709" y="1462022"/>
            <a:ext cx="1310666" cy="2233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5350" y="1470765"/>
            <a:ext cx="30289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блако 16"/>
          <p:cNvSpPr/>
          <p:nvPr/>
        </p:nvSpPr>
        <p:spPr>
          <a:xfrm>
            <a:off x="2956142" y="3144031"/>
            <a:ext cx="4947781" cy="2981195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/>
              <a:t>Рассказ «</a:t>
            </a:r>
            <a:r>
              <a:rPr lang="ru-RU" sz="1400" dirty="0" err="1" smtClean="0"/>
              <a:t>Муму</a:t>
            </a:r>
            <a:r>
              <a:rPr lang="ru-RU" sz="1400" dirty="0" smtClean="0"/>
              <a:t>» был написан И.С.Тургеневым (1818-1883) весной 1852 г. В его основу были положены реальные события. Похожий случай произошел с крепостным матери Тургенева Варвары Петровны, немым Андреем. Правда, Андрей, в отличие от Герасима, не ушел в деревню, а продолжал служить своей барыне до конца ее дней.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9259" y="440916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       155 лет со времени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524000" y="1900238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dirty="0" smtClean="0"/>
              <a:t> </a:t>
            </a:r>
            <a:r>
              <a:rPr lang="ru-RU" sz="3300" b="1" dirty="0" smtClean="0"/>
              <a:t>выхода романа И.А. Гончарова «Обломов»</a:t>
            </a:r>
          </a:p>
          <a:p>
            <a:pPr lvl="0"/>
            <a:r>
              <a:rPr lang="ru-RU" sz="2900" b="1" dirty="0" smtClean="0"/>
              <a:t> (1859)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3006246" y="3025035"/>
            <a:ext cx="5323562" cy="2981195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100" dirty="0" smtClean="0"/>
          </a:p>
          <a:p>
            <a:pPr algn="just"/>
            <a:endParaRPr lang="ru-RU" sz="1100" dirty="0" smtClean="0"/>
          </a:p>
          <a:p>
            <a:pPr algn="just"/>
            <a:endParaRPr lang="ru-RU" sz="1100" dirty="0" smtClean="0"/>
          </a:p>
          <a:p>
            <a:pPr algn="just"/>
            <a:r>
              <a:rPr lang="ru-RU" sz="1100" dirty="0" smtClean="0"/>
              <a:t>Роман «Обломов» завоевав огромный успех, спровоцировал бурные споры. Сторонники одного мнения трактовали обломовщину как символ косности России с «совершенно инертным» и «апатичным» главным героем романа. Другие видели в романе философское осмысление русского национального характера, особого нравственного пути, противостоящего суете всепоглощающего прогресса. Независимо от литературной критики, мы имеем возможность соприкоснуться с тонким психологическим рисунком, душевной глубиной героя, мягким юмором и лиризмом автора. </a:t>
            </a:r>
          </a:p>
          <a:p>
            <a:pPr algn="just"/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67" y="3883069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76" y="272049"/>
            <a:ext cx="12477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9184" y="1039660"/>
            <a:ext cx="3118980" cy="463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3590" y="4343008"/>
            <a:ext cx="11525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805004" y="347206"/>
            <a:ext cx="10287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155 лет со времени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2900" b="1" dirty="0" smtClean="0"/>
              <a:t>представлена зрителям драма  А.Н. Островского «Гроза» </a:t>
            </a:r>
          </a:p>
          <a:p>
            <a:r>
              <a:rPr lang="ru-RU" sz="2900" b="1" dirty="0" smtClean="0"/>
              <a:t>(1859)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3006246" y="3025035"/>
            <a:ext cx="5323562" cy="2981195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100" dirty="0" smtClean="0"/>
          </a:p>
          <a:p>
            <a:pPr algn="just"/>
            <a:endParaRPr lang="ru-RU" sz="1100" dirty="0" smtClean="0"/>
          </a:p>
          <a:p>
            <a:pPr algn="just"/>
            <a:r>
              <a:rPr lang="ru-RU" sz="1100" dirty="0" smtClean="0"/>
              <a:t>А.Н.Островский и по сей день является самым популярным русским драматургом. Его экранизируют, по его пьесам ставят спектакли. Кажется, только появившись на свет, его пьесы обречены были стать русской классикой: настолько ярки и одновременно обобщенны характеры его героев. Можно рассматривать эту драму в хрестоматийном ключе: как конфликт «темного царства» с «лучом света». А можно — просто как историю отчаявшейся души, как историю любви сильной женщины в мире несостоятельных мужчин.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467" y="3883069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24" y="272050"/>
            <a:ext cx="11715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3126" y="1361815"/>
            <a:ext cx="9334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8737" y="4255325"/>
            <a:ext cx="9620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20723" y="823194"/>
            <a:ext cx="3041216" cy="456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145 лет со времени завершения публикации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2900" b="1" dirty="0" smtClean="0"/>
              <a:t>романа «Война и мир» Льва Николаевича Толстого</a:t>
            </a:r>
          </a:p>
          <a:p>
            <a:r>
              <a:rPr lang="ru-RU" sz="2900" b="1" dirty="0" smtClean="0"/>
              <a:t>(1869)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3068876" y="3526076"/>
            <a:ext cx="5323562" cy="2981195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Роман-эпопея Льва Николаевича Толстого, описывающий события войн против Наполеона: 1805 года и Отечественной 1812 года.</a:t>
            </a:r>
            <a:endParaRPr lang="ru-RU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733" y="4359058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90" y="484992"/>
            <a:ext cx="11430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0017" y="2091845"/>
            <a:ext cx="2880986" cy="41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95835" y="272050"/>
            <a:ext cx="18954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2895" y="1887907"/>
            <a:ext cx="12573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120 лет со времени завершения работы над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3300" b="1" dirty="0" smtClean="0"/>
              <a:t>сказками Р.Дж. Киплинга «Книга джунглей»</a:t>
            </a:r>
          </a:p>
          <a:p>
            <a:r>
              <a:rPr lang="ru-RU" sz="2900" b="1" dirty="0" smtClean="0"/>
              <a:t> (1894)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2379945" y="3513550"/>
            <a:ext cx="5649238" cy="3344450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400" dirty="0" smtClean="0"/>
          </a:p>
          <a:p>
            <a:pPr algn="just"/>
            <a:endParaRPr lang="ru-RU" sz="1400" dirty="0" smtClean="0"/>
          </a:p>
          <a:p>
            <a:pPr algn="just"/>
            <a:r>
              <a:rPr lang="ru-RU" sz="1400" dirty="0" smtClean="0"/>
              <a:t>Знаменитый мальчик-«лягушонок» </a:t>
            </a:r>
            <a:r>
              <a:rPr lang="ru-RU" sz="1400" dirty="0" err="1" smtClean="0"/>
              <a:t>Маугли</a:t>
            </a:r>
            <a:r>
              <a:rPr lang="ru-RU" sz="1400" dirty="0" smtClean="0"/>
              <a:t>, хитрая пантера </a:t>
            </a:r>
            <a:r>
              <a:rPr lang="ru-RU" sz="1400" dirty="0" err="1" smtClean="0"/>
              <a:t>Багира</a:t>
            </a:r>
            <a:r>
              <a:rPr lang="ru-RU" sz="1400" dirty="0" smtClean="0"/>
              <a:t>, мудрый питон </a:t>
            </a:r>
            <a:r>
              <a:rPr lang="ru-RU" sz="1400" dirty="0" err="1" smtClean="0"/>
              <a:t>Каа</a:t>
            </a:r>
            <a:r>
              <a:rPr lang="ru-RU" sz="1400" dirty="0" smtClean="0"/>
              <a:t>, злобный тигр Шер Хан, юркий мангуст </a:t>
            </a:r>
            <a:r>
              <a:rPr lang="ru-RU" sz="1400" dirty="0" err="1" smtClean="0"/>
              <a:t>Рикки-Тикки-Тави</a:t>
            </a:r>
            <a:r>
              <a:rPr lang="ru-RU" sz="1400" dirty="0" smtClean="0"/>
              <a:t> — герои популярной «Книги джунглей» Джозефа </a:t>
            </a:r>
            <a:r>
              <a:rPr lang="ru-RU" sz="1400" dirty="0" err="1" smtClean="0"/>
              <a:t>Редьярда</a:t>
            </a:r>
            <a:r>
              <a:rPr lang="ru-RU" sz="1400" dirty="0" smtClean="0"/>
              <a:t> Киплинга, которой зачитывается не одно поколение читателей всего мира. Содержание: Братья </a:t>
            </a:r>
            <a:r>
              <a:rPr lang="ru-RU" sz="1400" dirty="0" err="1" smtClean="0"/>
              <a:t>Маугли</a:t>
            </a:r>
            <a:r>
              <a:rPr lang="ru-RU" sz="1400" dirty="0" smtClean="0"/>
              <a:t> Охота питона </a:t>
            </a:r>
            <a:r>
              <a:rPr lang="ru-RU" sz="1400" dirty="0" err="1" smtClean="0"/>
              <a:t>Каа</a:t>
            </a:r>
            <a:r>
              <a:rPr lang="ru-RU" sz="1400" dirty="0" smtClean="0"/>
              <a:t> Тигр! Тигр! Белый котик </a:t>
            </a:r>
            <a:r>
              <a:rPr lang="ru-RU" sz="1400" dirty="0" err="1" smtClean="0"/>
              <a:t>Рикки-Тикки-Тави</a:t>
            </a:r>
            <a:r>
              <a:rPr lang="ru-RU" sz="1400" dirty="0" smtClean="0"/>
              <a:t> Маленький </a:t>
            </a:r>
            <a:r>
              <a:rPr lang="ru-RU" sz="1400" dirty="0" err="1" smtClean="0"/>
              <a:t>Тумаи</a:t>
            </a:r>
            <a:r>
              <a:rPr lang="ru-RU" sz="1400" dirty="0" smtClean="0"/>
              <a:t> Слуги её величества.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271" y="4697261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016" y="347206"/>
            <a:ext cx="11715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68677" y="422362"/>
            <a:ext cx="8763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8038" y="2091847"/>
            <a:ext cx="3750176" cy="418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3867" y="2464104"/>
            <a:ext cx="24669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         110 лет со времени публикации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3300" b="1" dirty="0" smtClean="0"/>
              <a:t>повести Л.Н.Толстого «Хаджи-Мурат»</a:t>
            </a:r>
          </a:p>
          <a:p>
            <a:r>
              <a:rPr lang="ru-RU" sz="3300" b="1" dirty="0" smtClean="0"/>
              <a:t> (1904)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2254684" y="3513550"/>
            <a:ext cx="5323562" cy="2981195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Книга посвящена событиям Кавказской войны середины XIX века.</a:t>
            </a:r>
            <a:endParaRPr lang="ru-RU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167" y="428390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079" y="501041"/>
            <a:ext cx="19050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8244" y="1728592"/>
            <a:ext cx="2781822" cy="43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10645" y="196893"/>
            <a:ext cx="17907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43681" y="2501682"/>
            <a:ext cx="24574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95 лет со времени публикации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3300" b="1" dirty="0" smtClean="0"/>
              <a:t>сказки К.И.Чуковского «Крокодил»</a:t>
            </a:r>
          </a:p>
          <a:p>
            <a:r>
              <a:rPr lang="ru-RU" sz="3300" b="1" dirty="0" smtClean="0"/>
              <a:t> (1904)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2254683" y="3181612"/>
            <a:ext cx="5523979" cy="3313134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100" dirty="0" smtClean="0"/>
          </a:p>
          <a:p>
            <a:pPr algn="just"/>
            <a:r>
              <a:rPr lang="ru-RU" sz="1100" dirty="0" smtClean="0"/>
              <a:t>Жил да был</a:t>
            </a:r>
          </a:p>
          <a:p>
            <a:pPr algn="just"/>
            <a:r>
              <a:rPr lang="ru-RU" sz="1100" dirty="0" smtClean="0"/>
              <a:t>Крокодил,</a:t>
            </a:r>
          </a:p>
          <a:p>
            <a:pPr algn="just"/>
            <a:r>
              <a:rPr lang="ru-RU" sz="1100" dirty="0" smtClean="0"/>
              <a:t>Он по улицам ходил...</a:t>
            </a:r>
          </a:p>
          <a:p>
            <a:pPr algn="just"/>
            <a:r>
              <a:rPr lang="ru-RU" sz="1100" dirty="0" smtClean="0"/>
              <a:t>По-турецки говорил...</a:t>
            </a:r>
          </a:p>
          <a:p>
            <a:pPr algn="just"/>
            <a:r>
              <a:rPr lang="ru-RU" sz="1100" dirty="0" smtClean="0"/>
              <a:t>Был он кровожадным и беспощадным, хватал всех без разбору. И во всем Петрограде нашелся только один человек, который был настоящим героем и вступил в бой с пожирателем людей и зверей. А был этот герой – доблестный Ваня Васильчиков, маленький мальчик. Как же ему удалось одолеть страшного, беспощадного Крокодила?</a:t>
            </a:r>
          </a:p>
          <a:p>
            <a:pPr algn="just"/>
            <a:r>
              <a:rPr lang="ru-RU" sz="1100" dirty="0" smtClean="0"/>
              <a:t>Прочитайте старую-престарую сказку и узнаете о невероятных приключениях ее героев.</a:t>
            </a:r>
            <a:endParaRPr lang="ru-RU" sz="1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167" y="428390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355" y="309627"/>
            <a:ext cx="11430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6023" y="1619446"/>
            <a:ext cx="3574876" cy="44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3291" y="2476630"/>
            <a:ext cx="17430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43380" y="459940"/>
            <a:ext cx="14763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827" y="565653"/>
            <a:ext cx="10029173" cy="1143000"/>
          </a:xfrm>
        </p:spPr>
        <p:txBody>
          <a:bodyPr>
            <a:normAutofit/>
          </a:bodyPr>
          <a:lstStyle/>
          <a:p>
            <a:pPr lvl="0"/>
            <a:r>
              <a:rPr lang="ru-RU" sz="4000" dirty="0" smtClean="0"/>
              <a:t>480 лет первой публикации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3896" y="1863245"/>
            <a:ext cx="4513545" cy="4114800"/>
          </a:xfrm>
        </p:spPr>
        <p:txBody>
          <a:bodyPr>
            <a:normAutofit/>
          </a:bodyPr>
          <a:lstStyle/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4400" b="1" dirty="0" smtClean="0"/>
              <a:t>«Баллад о Робин Гуде»</a:t>
            </a:r>
            <a:endParaRPr lang="ru-RU" sz="4400" b="1" i="0" dirty="0" smtClean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4400" dirty="0" smtClean="0"/>
              <a:t>(1534)</a:t>
            </a:r>
            <a:endParaRPr lang="ru-RU" sz="4400" b="0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5124" y="535173"/>
            <a:ext cx="3314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лако 5"/>
          <p:cNvSpPr/>
          <p:nvPr/>
        </p:nvSpPr>
        <p:spPr>
          <a:xfrm>
            <a:off x="1954062" y="3532341"/>
            <a:ext cx="6325644" cy="2862198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err="1" smtClean="0"/>
              <a:t>Ро́бин</a:t>
            </a:r>
            <a:r>
              <a:rPr lang="ru-RU" sz="1200" dirty="0" smtClean="0"/>
              <a:t> Гуд (англ. </a:t>
            </a:r>
            <a:r>
              <a:rPr lang="ru-RU" sz="1200" dirty="0" err="1" smtClean="0"/>
              <a:t>Robin</a:t>
            </a:r>
            <a:r>
              <a:rPr lang="ru-RU" sz="1200" dirty="0" smtClean="0"/>
              <a:t> </a:t>
            </a:r>
            <a:r>
              <a:rPr lang="ru-RU" sz="1200" dirty="0" err="1" smtClean="0"/>
              <a:t>Hood</a:t>
            </a:r>
            <a:r>
              <a:rPr lang="ru-RU" sz="1200" dirty="0" smtClean="0"/>
              <a:t>) — герой средневековых английских народных баллад, предводитель лесных разбойников. По преданию, действовал со своей шайкой в лесах около </a:t>
            </a:r>
            <a:r>
              <a:rPr lang="ru-RU" sz="1200" dirty="0" err="1" smtClean="0"/>
              <a:t>Ноттингема</a:t>
            </a:r>
            <a:r>
              <a:rPr lang="ru-RU" sz="1200" dirty="0" smtClean="0"/>
              <a:t> и боролся за справедливость — грабил богатых рыцарей и священников, отдавая добытое беднякам. Личность прототипа этих баллад и легенд не установлена. Предположительно, жил в начале XIV века, во время правления короля Эдуарда II, или даже позже: в одной из баллад действует королева </a:t>
            </a:r>
            <a:r>
              <a:rPr lang="ru-RU" sz="1200" dirty="0" err="1" smtClean="0"/>
              <a:t>Кэтрин</a:t>
            </a:r>
            <a:r>
              <a:rPr lang="ru-RU" sz="1200" dirty="0" smtClean="0"/>
              <a:t>, которую иногда отождествляют с Екатериной Арагонской (1485—1536).</a:t>
            </a:r>
            <a:endParaRPr lang="ru-RU" sz="1200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276" y="48601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  90 лет со времени создания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3300" b="1" dirty="0" smtClean="0"/>
              <a:t>сказочной повести </a:t>
            </a:r>
            <a:r>
              <a:rPr lang="ru-RU" sz="3300" b="1" dirty="0" err="1" smtClean="0"/>
              <a:t>Ю.К.Олеши</a:t>
            </a:r>
            <a:r>
              <a:rPr lang="ru-RU" sz="3300" b="1" dirty="0" smtClean="0"/>
              <a:t> «Три толстяка»</a:t>
            </a:r>
          </a:p>
          <a:p>
            <a:r>
              <a:rPr lang="ru-RU" sz="3300" b="1" dirty="0" smtClean="0"/>
              <a:t>(1924)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2254683" y="3181612"/>
            <a:ext cx="5523979" cy="3313134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Романтическая сказка про девочку </a:t>
            </a:r>
            <a:r>
              <a:rPr lang="ru-RU" dirty="0" err="1" smtClean="0"/>
              <a:t>Суок</a:t>
            </a:r>
            <a:r>
              <a:rPr lang="ru-RU" dirty="0" smtClean="0"/>
              <a:t>, канатоходца </a:t>
            </a:r>
            <a:r>
              <a:rPr lang="ru-RU" dirty="0" err="1" smtClean="0"/>
              <a:t>Тибула</a:t>
            </a:r>
            <a:r>
              <a:rPr lang="ru-RU" dirty="0" smtClean="0"/>
              <a:t>, оружейника </a:t>
            </a:r>
            <a:r>
              <a:rPr lang="ru-RU" dirty="0" err="1" smtClean="0"/>
              <a:t>Просперо</a:t>
            </a:r>
            <a:r>
              <a:rPr lang="ru-RU" dirty="0" smtClean="0"/>
              <a:t>, про то, как вместе с народом они победили своих угнетателей – Трёх Толстяков.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167" y="428390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991" y="409836"/>
            <a:ext cx="12573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36646" y="1066997"/>
            <a:ext cx="293370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43809" y="2138428"/>
            <a:ext cx="12763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8458" y="2977672"/>
            <a:ext cx="13049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75 лет со времени публикации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3300" b="1" dirty="0" smtClean="0"/>
              <a:t>повести Р.И. </a:t>
            </a:r>
            <a:r>
              <a:rPr lang="ru-RU" sz="3300" b="1" dirty="0" err="1" smtClean="0"/>
              <a:t>Фраермана</a:t>
            </a:r>
            <a:r>
              <a:rPr lang="ru-RU" sz="3300" b="1" dirty="0" smtClean="0"/>
              <a:t> «Дикая собака Динго, или повесть о первой любви»</a:t>
            </a:r>
          </a:p>
          <a:p>
            <a:r>
              <a:rPr lang="ru-RU" sz="3300" b="1" dirty="0" smtClean="0"/>
              <a:t>(1939)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2630464" y="3281819"/>
            <a:ext cx="5523979" cy="3313134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Повесть "Дикая собака Динго" давно вошла в золотой фонд советской детской литературы. Это лирическое, полное душевной теплоты и света произведение о товариществе и дружбе, о нравственном взрослении подростков.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167" y="428390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22" y="234472"/>
            <a:ext cx="12858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1" y="187891"/>
            <a:ext cx="3356975" cy="49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9244" y="5116099"/>
            <a:ext cx="11525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0630" y="5548443"/>
            <a:ext cx="28575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75 лет со времени публикации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3300" b="1" dirty="0" smtClean="0"/>
              <a:t>повести Р.И. </a:t>
            </a:r>
            <a:r>
              <a:rPr lang="ru-RU" sz="3300" b="1" dirty="0" err="1" smtClean="0"/>
              <a:t>Фраермана</a:t>
            </a:r>
            <a:r>
              <a:rPr lang="ru-RU" sz="3300" b="1" dirty="0" smtClean="0"/>
              <a:t> «Дикая собака Динго, или повесть о первой любви»</a:t>
            </a:r>
          </a:p>
          <a:p>
            <a:r>
              <a:rPr lang="ru-RU" sz="3300" b="1" dirty="0" smtClean="0"/>
              <a:t>(1939)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2630464" y="3281819"/>
            <a:ext cx="5523979" cy="3313134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Повесть "Дикая собака Динго" давно вошла в золотой фонд советской детской литературы. Это лирическое, полное душевной теплоты и света произведение о товариществе и дружбе, о нравственном взрослении подростков.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167" y="428390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022" y="234472"/>
            <a:ext cx="12858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1" y="187891"/>
            <a:ext cx="3356975" cy="49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9244" y="5116099"/>
            <a:ext cx="11525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0630" y="5548443"/>
            <a:ext cx="2857500" cy="771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        75 лет со времени публикации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3600" dirty="0" smtClean="0"/>
              <a:t>повести А.П.Гайдара «Судьба барабанщика»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2592886" y="3156559"/>
            <a:ext cx="5523979" cy="3313134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/>
              <a:t>Тема сиротства, трудного детства во все времена привлекало писателей, и повесть «Судьба барабанщика» — одно из лучших произведений в отечественной литературе для подростков</a:t>
            </a:r>
            <a:endParaRPr lang="ru-RU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167" y="428390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40" y="522571"/>
            <a:ext cx="19050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5402" y="263046"/>
            <a:ext cx="3183699" cy="458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836" y="4606056"/>
            <a:ext cx="11715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31391" y="5194779"/>
            <a:ext cx="1047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 </a:t>
            </a:r>
            <a:br>
              <a:rPr lang="ru-RU" dirty="0" smtClean="0"/>
            </a:br>
            <a:r>
              <a:rPr lang="ru-RU" dirty="0" smtClean="0"/>
              <a:t>      70 лет со времени выхода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36318" y="1975394"/>
            <a:ext cx="6446838" cy="4114800"/>
          </a:xfrm>
        </p:spPr>
        <p:txBody>
          <a:bodyPr>
            <a:normAutofit fontScale="97500"/>
          </a:bodyPr>
          <a:lstStyle/>
          <a:p>
            <a:r>
              <a:rPr lang="ru-RU" sz="3600" dirty="0" smtClean="0"/>
              <a:t>романа В.П.Каверина «Два капитана» </a:t>
            </a:r>
          </a:p>
          <a:p>
            <a:r>
              <a:rPr lang="ru-RU" sz="3600" dirty="0" smtClean="0"/>
              <a:t>(1944)</a:t>
            </a:r>
            <a:endParaRPr lang="ru-RU" dirty="0"/>
          </a:p>
        </p:txBody>
      </p:sp>
      <p:sp>
        <p:nvSpPr>
          <p:cNvPr id="17" name="Облако 16"/>
          <p:cNvSpPr/>
          <p:nvPr/>
        </p:nvSpPr>
        <p:spPr>
          <a:xfrm>
            <a:off x="2956141" y="3356976"/>
            <a:ext cx="5523979" cy="3313134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С детских лет Саня Григорьев умел добиваться успеха в любом деле. Он вырос мужественным и храбрым человеком. Мечта разыскать остатки экспедиции капитана Татаринова привела его в ряды летчиков полярников. Жизнь капитана Григорьева полна героических событий: он летал над Арктикой, сражался против фашистов. Его подстерегали опасности, приходилось терпеть временные поражения, но настойчивый и целеустремленный характер героя помогает ему сдержать данную себе еще в детстве клятву: «Бороться и искать, найти и не сдаваться».</a:t>
            </a:r>
            <a:endParaRPr lang="ru-RU" sz="12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740" y="422127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82" y="246997"/>
            <a:ext cx="138112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1930" y="338529"/>
            <a:ext cx="2847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5923" y="5244883"/>
            <a:ext cx="20764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2597" y="2501682"/>
            <a:ext cx="2118139" cy="1143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 2014 году юбилейные даты отмечаются и у других интересных книг</a:t>
            </a:r>
            <a:endParaRPr lang="ru-RU" b="1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Мы ждем вас, ребята, в библиотеке.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Библиотекари и мудрый библиотечный смайлик расскажут вам о них, покажут, и конечно у вас будет приятная возможность все их прочитать.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4333" y="3519815"/>
            <a:ext cx="2697271" cy="243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 встречи в библиотеке!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Библиотека МБОУ СОШ </a:t>
            </a:r>
            <a:r>
              <a:rPr lang="ru-RU" dirty="0" err="1" smtClean="0"/>
              <a:t>п.Алханчурт</a:t>
            </a:r>
            <a:endParaRPr lang="ru-RU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295 лет со времени выхода повести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00823"/>
            <a:ext cx="6446808" cy="4114800"/>
          </a:xfrm>
        </p:spPr>
        <p:txBody>
          <a:bodyPr>
            <a:normAutofit/>
          </a:bodyPr>
          <a:lstStyle/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4000" b="1" dirty="0" smtClean="0"/>
              <a:t>Даниэля Дефо «Робинзон Крузо»</a:t>
            </a:r>
          </a:p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4000" dirty="0" smtClean="0"/>
              <a:t>(1719)</a:t>
            </a:r>
            <a:endParaRPr lang="ru-RU" sz="4000" b="0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6148" y="1824128"/>
            <a:ext cx="31432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2329" y="1925721"/>
            <a:ext cx="12477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0739" y="226910"/>
            <a:ext cx="19716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Облако 8"/>
          <p:cNvSpPr/>
          <p:nvPr/>
        </p:nvSpPr>
        <p:spPr>
          <a:xfrm>
            <a:off x="2292264" y="3344450"/>
            <a:ext cx="5298510" cy="3319398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/>
              <a:t> История, ставшая не просто легендой, а целым каноном литературного и не только творчества и положившая начало жанру под названием "робинзонада".  Его корабль потерпел крушение у необитаемого острова. А он, Робинзон Крузо, вовсе не супермен - обыкновенный средний человек, рядовой обитатель своего времени. Но перед лицом смертельной опасности, принимающей каждый раз все новые и новые лики - он проявляет чудеса мужества и изобретательности, отваги и силы духа. У него есть небольшая фора - в виде кое-каких предметов и провизии с разбившегося судна. Ну а все остальное добыть и устроить на совершенно диком острове придется самостоятельно...  Увлекательная и бессмертная история выживания и приключений одинокого человека среди дикой природы. </a:t>
            </a:r>
            <a:endParaRPr lang="ru-RU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729" y="322153"/>
            <a:ext cx="12192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8114" y="4772417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      200 лет со времени выхода романа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00823"/>
            <a:ext cx="6446808" cy="4114800"/>
          </a:xfrm>
        </p:spPr>
        <p:txBody>
          <a:bodyPr>
            <a:normAutofit/>
          </a:bodyPr>
          <a:lstStyle/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3200" b="1" dirty="0" smtClean="0"/>
              <a:t>Вальтера Скотта  «Айвенго»</a:t>
            </a:r>
          </a:p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3200" dirty="0" smtClean="0"/>
              <a:t>(1719)</a:t>
            </a:r>
            <a:endParaRPr lang="ru-RU" sz="3200" b="0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981" y="1716065"/>
            <a:ext cx="3391501" cy="459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3656" y="204929"/>
            <a:ext cx="16097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Облако 8"/>
          <p:cNvSpPr/>
          <p:nvPr/>
        </p:nvSpPr>
        <p:spPr>
          <a:xfrm>
            <a:off x="2567837" y="2705621"/>
            <a:ext cx="5223352" cy="3670127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000" dirty="0" smtClean="0"/>
              <a:t>Роман «Айвенго» – одно из лучших произведений знаменитого писателя Вальтера Скотта. Этот роман был создан более ста восьмидесяти лет назад, а события, о которых в нем рассказано, происходили в XII столетии. Однако и сейчас «Айвенго» вызывает живой интерес у читателей многих стран мира. Роман знакомит с историей, помогает понять особенности жизни и нравов людей в далекие времена. В сложное для Англии время молодой рыцарь Айвенго тайком возвращается из крестового похода домой: король Ричард Львиное Сердце взят в плен, а его брат принц Джон сеет смуту по всей стране и намеревается захватить престол. Айвенго копьём и мечом защищает свою честь и права, свою возлюбленную прекрасную леди </a:t>
            </a:r>
            <a:r>
              <a:rPr lang="ru-RU" sz="1000" dirty="0" err="1" smtClean="0"/>
              <a:t>Ровену</a:t>
            </a:r>
            <a:r>
              <a:rPr lang="ru-RU" sz="1000" dirty="0" smtClean="0"/>
              <a:t>. На помощь ему приходят сам король, сбежавший из плена, и легендарный разбойник Робин Гуд.</a:t>
            </a:r>
            <a:endParaRPr lang="ru-RU" sz="1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5687" y="384784"/>
            <a:ext cx="11715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218" y="4446741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195 лет со времени написания повести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00823"/>
            <a:ext cx="6446808" cy="4114800"/>
          </a:xfrm>
        </p:spPr>
        <p:txBody>
          <a:bodyPr>
            <a:normAutofit/>
          </a:bodyPr>
          <a:lstStyle/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2400" b="1" dirty="0" smtClean="0"/>
              <a:t>Э.-Т. Гофмана «Крошка Цахес по прозванию Циннобер» </a:t>
            </a:r>
          </a:p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2400" dirty="0" smtClean="0"/>
              <a:t>(1819)</a:t>
            </a:r>
          </a:p>
          <a:p>
            <a:pPr>
              <a:buClr>
                <a:srgbClr val="1D5253"/>
              </a:buClr>
              <a:buFont typeface="Arial"/>
              <a:buChar char="•"/>
            </a:pPr>
            <a:endParaRPr lang="ru-RU" sz="4400" b="0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2142" y="1782971"/>
            <a:ext cx="3014395" cy="461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82618" y="513567"/>
            <a:ext cx="2183705" cy="12776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Облако 8"/>
          <p:cNvSpPr/>
          <p:nvPr/>
        </p:nvSpPr>
        <p:spPr>
          <a:xfrm>
            <a:off x="2154478" y="2981194"/>
            <a:ext cx="5887233" cy="3156559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Добрая фея из жалости дарит маленькому уродцу три волшебных волоска. Благодаря им все значительное и талантливое, произошедшее или произнесенное в присутствии Цахеса, приписывается ему. А вот гадкие поступки самого малыша приписываются окружающим его людям. Цахес делает потрясающую карьеру. Малыша считают гениальнейшим поэтом. Со временем он становится тайным советником, а затем и министром. Страшно подумать каких бы высот мог достичь крошка Цахес, но своевременное вмешательство доброго волшебника кладет конец его </a:t>
            </a:r>
            <a:r>
              <a:rPr lang="ru-RU" sz="1000" dirty="0" err="1" smtClean="0"/>
              <a:t>химерной</a:t>
            </a:r>
            <a:r>
              <a:rPr lang="ru-RU" sz="1000" dirty="0" smtClean="0"/>
              <a:t> карьере. Потеряв три волшебных волоска, Цахес стал тем, кем был на самом деле – жалким подобием человека. Теперь те, кто с наслаждением подчинялся малышу, потешаются над ним. Спасаясь от былых поклонников, Цахес падает в ночной горшок и трагически погибает</a:t>
            </a:r>
            <a:endParaRPr lang="ru-RU" sz="1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71" y="434888"/>
            <a:ext cx="107632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73270" y="4622105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185 лет тому назад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900823"/>
            <a:ext cx="6446808" cy="4114800"/>
          </a:xfrm>
        </p:spPr>
        <p:txBody>
          <a:bodyPr>
            <a:normAutofit/>
          </a:bodyPr>
          <a:lstStyle/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sz="3200" b="1" dirty="0" smtClean="0"/>
              <a:t>Николай Михайлович Карамзин завершает публикацию «Истории государства Российского»(1819)</a:t>
            </a:r>
          </a:p>
          <a:p>
            <a:pPr>
              <a:buClr>
                <a:srgbClr val="1D5253"/>
              </a:buClr>
              <a:buFont typeface="Arial"/>
              <a:buChar char="•"/>
            </a:pPr>
            <a:r>
              <a:rPr lang="ru-RU" dirty="0" smtClean="0"/>
              <a:t>(т. 1-8,1816-1817; т. 9 1821; т.10-11, 1824; т. 12, 1829)</a:t>
            </a:r>
          </a:p>
          <a:p>
            <a:pPr>
              <a:buClr>
                <a:srgbClr val="1D5253"/>
              </a:buClr>
              <a:buFont typeface="Arial"/>
              <a:buChar char="•"/>
            </a:pPr>
            <a:endParaRPr lang="ru-RU" b="0" i="0" dirty="0">
              <a:solidFill>
                <a:srgbClr val="1D5253"/>
              </a:solidFill>
              <a:latin typeface="Century Schoolbook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910" y="1460111"/>
            <a:ext cx="3333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3706" y="4994362"/>
            <a:ext cx="20478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841" y="4894154"/>
            <a:ext cx="923925" cy="1428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102" y="309628"/>
            <a:ext cx="94297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185 лет со времени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027135" y="1900238"/>
            <a:ext cx="6943704" cy="4114800"/>
          </a:xfrm>
        </p:spPr>
        <p:txBody>
          <a:bodyPr>
            <a:normAutofit fontScale="97500"/>
          </a:bodyPr>
          <a:lstStyle/>
          <a:p>
            <a:pPr lvl="0">
              <a:lnSpc>
                <a:spcPct val="100000"/>
              </a:lnSpc>
              <a:buNone/>
            </a:pPr>
            <a:r>
              <a:rPr lang="ru-RU" sz="2900" b="1" dirty="0" smtClean="0"/>
              <a:t>  издания повести Антония Погорельского «Чёрная курица, или Подземные жители» </a:t>
            </a:r>
          </a:p>
          <a:p>
            <a:pPr lvl="0">
              <a:lnSpc>
                <a:spcPct val="100000"/>
              </a:lnSpc>
            </a:pPr>
            <a:r>
              <a:rPr lang="ru-RU" sz="2900" dirty="0" smtClean="0"/>
              <a:t>(1829)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6449" y="1189972"/>
            <a:ext cx="3303742" cy="507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Облако 10"/>
          <p:cNvSpPr/>
          <p:nvPr/>
        </p:nvSpPr>
        <p:spPr>
          <a:xfrm>
            <a:off x="2129424" y="3782861"/>
            <a:ext cx="5987441" cy="2392471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Рассказ о десятилетнем мальчике. Ему преподан хороший урок: он вдруг понял, как это плохо — жить бездумно и желать все получить даром.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191" y="272051"/>
            <a:ext cx="11049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218" y="4446741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180 лет со времени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486422" y="1900238"/>
            <a:ext cx="6446838" cy="4114800"/>
          </a:xfrm>
        </p:spPr>
        <p:txBody>
          <a:bodyPr>
            <a:normAutofit fontScale="97500"/>
          </a:bodyPr>
          <a:lstStyle/>
          <a:p>
            <a:pPr lvl="0"/>
            <a:r>
              <a:rPr lang="ru-RU" sz="2800" b="1" dirty="0" smtClean="0"/>
              <a:t>выхода сказки Петра Павловича Ершова «Конёк-Горбунок» </a:t>
            </a:r>
          </a:p>
          <a:p>
            <a:pPr lvl="0"/>
            <a:r>
              <a:rPr lang="ru-RU" sz="2800" dirty="0" smtClean="0"/>
              <a:t>(1834)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8454" y="501040"/>
            <a:ext cx="2908062" cy="40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8827" y="5006889"/>
            <a:ext cx="220027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5687" y="2539260"/>
            <a:ext cx="10477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965" y="184368"/>
            <a:ext cx="1190625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Облако 9"/>
          <p:cNvSpPr/>
          <p:nvPr/>
        </p:nvSpPr>
        <p:spPr>
          <a:xfrm>
            <a:off x="2292264" y="2680570"/>
            <a:ext cx="5912284" cy="3557392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Ершов учился в Петербургском университете, когда он впервые прочитал замечательные сказки Пушкина. Они тогда только что появились.</a:t>
            </a:r>
          </a:p>
          <a:p>
            <a:pPr algn="just"/>
            <a:r>
              <a:rPr lang="ru-RU" sz="1200" dirty="0" smtClean="0"/>
              <a:t>   И он тут же задумал написать своего «Конька-горбунка» – весёлую сказку о смелом Иванушке – крестьянском сыне, о глупом царе и о волшебном коньке-горбунке. Многое взял Ершов для «Конька-горбунка» из старинных народных сказок.</a:t>
            </a:r>
          </a:p>
          <a:p>
            <a:pPr algn="just"/>
            <a:r>
              <a:rPr lang="ru-RU" sz="1200" dirty="0" smtClean="0"/>
              <a:t>   Сказка была напечатана в 1834 году. А. С. Пушкин прочитал и с большой похвалой отозвался о «Коньке-горбунке».</a:t>
            </a:r>
          </a:p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73479" y="4283901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180 лет со времени написания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idx="1"/>
          </p:nvPr>
        </p:nvSpPr>
        <p:spPr>
          <a:xfrm>
            <a:off x="1524000" y="1900238"/>
            <a:ext cx="6446838" cy="4114800"/>
          </a:xfrm>
        </p:spPr>
        <p:txBody>
          <a:bodyPr>
            <a:normAutofit fontScale="97500"/>
          </a:bodyPr>
          <a:lstStyle/>
          <a:p>
            <a:pPr lvl="0"/>
            <a:r>
              <a:rPr lang="ru-RU" sz="2500" b="1" dirty="0" smtClean="0"/>
              <a:t>сказки А.С. Пушкина «Сказка о золотом петушке» (1834).</a:t>
            </a:r>
          </a:p>
          <a:p>
            <a:pPr lvl="0"/>
            <a:r>
              <a:rPr lang="ru-RU" sz="2500" b="1" dirty="0" smtClean="0"/>
              <a:t> Завершён цикл сказок (1830–1834)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3057" y="297101"/>
            <a:ext cx="1404350" cy="20652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1752" y="171839"/>
            <a:ext cx="2359592" cy="1481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6762" y="1816275"/>
            <a:ext cx="3118981" cy="408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251" y="209419"/>
            <a:ext cx="1143000" cy="14287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Облако 13"/>
          <p:cNvSpPr/>
          <p:nvPr/>
        </p:nvSpPr>
        <p:spPr>
          <a:xfrm>
            <a:off x="2379946" y="3294345"/>
            <a:ext cx="5724394" cy="2906037"/>
          </a:xfrm>
          <a:prstGeom prst="cloud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050" dirty="0" smtClean="0"/>
          </a:p>
          <a:p>
            <a:pPr algn="just"/>
            <a:r>
              <a:rPr lang="ru-RU" sz="1050" dirty="0" smtClean="0"/>
              <a:t>В сказке Александра Пушкина «Сказка о золотом петушке» заключена мораль для любого, кто только вступает во взрослую жизнь: не ссорься с соседями, пока молод и силен, чтобы они не стали обижать тебя, когда ты станешь стар и слаб.</a:t>
            </a:r>
          </a:p>
          <a:p>
            <a:pPr algn="just"/>
            <a:endParaRPr lang="ru-RU" sz="1050" dirty="0" smtClean="0"/>
          </a:p>
          <a:p>
            <a:pPr algn="just"/>
            <a:r>
              <a:rPr lang="ru-RU" sz="1050" dirty="0" smtClean="0"/>
              <a:t> Итак, царь </a:t>
            </a:r>
            <a:r>
              <a:rPr lang="ru-RU" sz="1050" dirty="0" err="1" smtClean="0"/>
              <a:t>Додон</a:t>
            </a:r>
            <a:r>
              <a:rPr lang="ru-RU" sz="1050" dirty="0" smtClean="0"/>
              <a:t> никак не мог управиться со своими воинственными соседями, которые спешили поквитаться с ним за прошлые обиды. А потому он решил прибегнуть к услугам волшебника-звездочета. Но вот беда: вести себя вежливо он так и не научился, а потому на смену былым напастям пришли новые. </a:t>
            </a:r>
            <a:endParaRPr lang="ru-RU" sz="105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60954" y="4058433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1157163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98890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CB300F-524B-4030-A6B4-61DED4F505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TS103098890</Template>
  <TotalTime>0</TotalTime>
  <Words>1860</Words>
  <Application>Microsoft Office PowerPoint</Application>
  <PresentationFormat>Произвольный</PresentationFormat>
  <Paragraphs>123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TS103098890</vt:lpstr>
      <vt:lpstr>Книги юбиляры</vt:lpstr>
      <vt:lpstr>480 лет первой публикации</vt:lpstr>
      <vt:lpstr>295 лет со времени выхода повести</vt:lpstr>
      <vt:lpstr>      200 лет со времени выхода романа</vt:lpstr>
      <vt:lpstr>195 лет со времени написания повести</vt:lpstr>
      <vt:lpstr>  185 лет тому назад</vt:lpstr>
      <vt:lpstr>   185 лет со времени</vt:lpstr>
      <vt:lpstr>   180 лет со времени</vt:lpstr>
      <vt:lpstr>   180 лет со времени написания</vt:lpstr>
      <vt:lpstr>          175 лет тому назад</vt:lpstr>
      <vt:lpstr>                         170 лет со времени написания</vt:lpstr>
      <vt:lpstr>     170 лет со времени  </vt:lpstr>
      <vt:lpstr>             160 лет со времени выхода  </vt:lpstr>
      <vt:lpstr>             155 лет со времени  </vt:lpstr>
      <vt:lpstr>      155 лет со времени</vt:lpstr>
      <vt:lpstr>      145 лет со времени завершения публикации</vt:lpstr>
      <vt:lpstr>     120 лет со времени завершения работы над</vt:lpstr>
      <vt:lpstr>               110 лет со времени публикации</vt:lpstr>
      <vt:lpstr>      95 лет со времени публикации</vt:lpstr>
      <vt:lpstr>        90 лет со времени создания</vt:lpstr>
      <vt:lpstr>      75 лет со времени публикации</vt:lpstr>
      <vt:lpstr>      75 лет со времени публикации</vt:lpstr>
      <vt:lpstr>              75 лет со времени публикации</vt:lpstr>
      <vt:lpstr>           70 лет со времени выхода</vt:lpstr>
      <vt:lpstr>В 2014 году юбилейные даты отмечаются и у других интересных книг</vt:lpstr>
      <vt:lpstr>Мы ждем вас, ребята, в библиотеке.</vt:lpstr>
      <vt:lpstr>До встречи в библиотеке!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2013-07-08T16:30:28Z</dcterms:created>
  <dcterms:modified xsi:type="dcterms:W3CDTF">2014-01-16T14:11:56Z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TC030988909991</vt:lpwstr>
  </property>
</Properties>
</file>